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62" r:id="rId3"/>
    <p:sldId id="257" r:id="rId4"/>
    <p:sldId id="302" r:id="rId5"/>
    <p:sldId id="259" r:id="rId6"/>
    <p:sldId id="303" r:id="rId7"/>
    <p:sldId id="304" r:id="rId8"/>
    <p:sldId id="305" r:id="rId9"/>
    <p:sldId id="307" r:id="rId10"/>
    <p:sldId id="306" r:id="rId11"/>
    <p:sldId id="308" r:id="rId12"/>
    <p:sldId id="309" r:id="rId13"/>
    <p:sldId id="310" r:id="rId14"/>
    <p:sldId id="260" r:id="rId15"/>
    <p:sldId id="263" r:id="rId16"/>
    <p:sldId id="261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9" r:id="rId28"/>
    <p:sldId id="280" r:id="rId29"/>
    <p:sldId id="282" r:id="rId30"/>
    <p:sldId id="281" r:id="rId31"/>
    <p:sldId id="286" r:id="rId32"/>
    <p:sldId id="291" r:id="rId33"/>
    <p:sldId id="287" r:id="rId34"/>
    <p:sldId id="311" r:id="rId35"/>
    <p:sldId id="289" r:id="rId36"/>
    <p:sldId id="288" r:id="rId37"/>
    <p:sldId id="292" r:id="rId38"/>
    <p:sldId id="293" r:id="rId39"/>
    <p:sldId id="294" r:id="rId40"/>
    <p:sldId id="295" r:id="rId41"/>
    <p:sldId id="296" r:id="rId42"/>
    <p:sldId id="298" r:id="rId43"/>
    <p:sldId id="299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88746" autoAdjust="0"/>
  </p:normalViewPr>
  <p:slideViewPr>
    <p:cSldViewPr snapToGrid="0">
      <p:cViewPr varScale="1">
        <p:scale>
          <a:sx n="49" d="100"/>
          <a:sy n="49" d="100"/>
        </p:scale>
        <p:origin x="54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EC5F6-7D16-4008-AA25-D524F55178E6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189F0-6F25-4437-9122-CF8AEF714F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235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189F0-6F25-4437-9122-CF8AEF714F5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899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rather toy example, so it does not even have a validation or test set. Instead, Since the model produces an output feature of size 2 for each node, we can visualize by plotting the output feature in a 2D space. The following code animates the training process from initial guess (where the nodes are not classified correctly at all) to the end (where the nodes are linearly separable).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189F0-6F25-4437-9122-CF8AEF714F5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356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 to walk well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189F0-6F25-4437-9122-CF8AEF714F5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844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en-US" altLang="zh-CN" dirty="0" err="1"/>
              <a:t>səˈnærioʊ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189F0-6F25-4437-9122-CF8AEF714F5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566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Introduce a lot of things, lets’ talk about how to do a reinforcement learning by using graph NN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189F0-6F25-4437-9122-CF8AEF714F5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400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ostrich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189F0-6F25-4437-9122-CF8AEF714F5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545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穆约科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l-GR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[θ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aɪ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ʃɪn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 a simple humanoid as an example; the body nodes Thigh and Shin are connected via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Knee, where Knee is a hinge joint.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189F0-6F25-4437-9122-CF8AEF714F5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149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Node type can help in capturing different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importances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across nodes. Edge type can be used to describe different relationships between nodes, and thus propagate information between them differently.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can also add more than one edge type to the same edge which results in a multi-graph.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189F0-6F25-4437-9122-CF8AEF714F5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791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subscript and superscript denote the node index and propagation step 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189F0-6F25-4437-9122-CF8AEF714F5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26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every node u, we perform the following aggregation: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is the aggregation function which may be a summation, average or max-pooling function.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189F0-6F25-4437-9122-CF8AEF714F5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8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now update every node’s state vector based on both the aggregated message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its current state vector.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189F0-6F25-4437-9122-CF8AEF714F5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36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first, to understand this application, I will introduce some relative works.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189F0-6F25-4437-9122-CF8AEF714F5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656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mean means the most possible Q-value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189F0-6F25-4437-9122-CF8AEF714F5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927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怎样求得的</a:t>
            </a:r>
            <a:r>
              <a:rPr lang="en-US" altLang="zh-CN" dirty="0"/>
              <a:t>a  </a:t>
            </a:r>
            <a:r>
              <a:rPr lang="zh-CN" altLang="en-US" dirty="0"/>
              <a:t>和  </a:t>
            </a:r>
            <a:r>
              <a:rPr lang="en-US" altLang="zh-CN" dirty="0" err="1"/>
              <a:t>segma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189F0-6F25-4437-9122-CF8AEF714F5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748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189F0-6F25-4437-9122-CF8AEF714F5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386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agent get the policy , agent do the action of the policy, so the agent get reward, and the state of the environment change,   then,  the agent predict the next policy, and do while. 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 we will get a long term reward,  and our target is to maximize the long term reward.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189F0-6F25-4437-9122-CF8AEF714F5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271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189F0-6F25-4437-9122-CF8AEF714F5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330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For the </a:t>
            </a:r>
            <a:r>
              <a:rPr lang="en-US" altLang="zh-CN" dirty="0" err="1"/>
              <a:t>NerveNet</a:t>
            </a:r>
            <a:r>
              <a:rPr lang="en-US" altLang="zh-CN" dirty="0"/>
              <a:t>, since all the weights are exactly the same for the small and the large agent models, we directly use the old weights trained on the small-agent model . When the large agent has repetitive structure, we further re-use the weights of the corresponding joints from the small-agent model.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reuse the weights from the first hidden layer to the output layer and randomly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initialize the weights of the new input layer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189F0-6F25-4437-9122-CF8AEF714F5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504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transfer pretrain </a:t>
            </a:r>
            <a:r>
              <a:rPr lang="en-US" altLang="zh-CN" dirty="0" err="1"/>
              <a:t>nervenet</a:t>
            </a:r>
            <a:r>
              <a:rPr lang="en-US" altLang="zh-CN" dirty="0"/>
              <a:t> get the best reward ,and MLPAA get the second. The graph structure has a high transfer ability.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189F0-6F25-4437-9122-CF8AEF714F5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161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189F0-6F25-4437-9122-CF8AEF714F5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612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learning task of reinforcement learning (RL) is </a:t>
            </a:r>
            <a:r>
              <a:rPr lang="en-US" altLang="zh-CN" b="1" dirty="0"/>
              <a:t>agent</a:t>
            </a:r>
            <a:r>
              <a:rPr lang="en-US" altLang="zh-CN" dirty="0"/>
              <a:t> learning </a:t>
            </a:r>
            <a:r>
              <a:rPr lang="en-US" altLang="zh-CN" b="1" dirty="0"/>
              <a:t>policy</a:t>
            </a:r>
            <a:r>
              <a:rPr lang="en-US" altLang="zh-CN" dirty="0"/>
              <a:t>: that is to say, for the </a:t>
            </a:r>
            <a:r>
              <a:rPr lang="en-US" altLang="zh-CN" b="1" dirty="0"/>
              <a:t>observation</a:t>
            </a:r>
            <a:r>
              <a:rPr lang="en-US" altLang="zh-CN" dirty="0"/>
              <a:t>  or </a:t>
            </a:r>
            <a:r>
              <a:rPr lang="en-US" altLang="zh-CN" b="1" dirty="0"/>
              <a:t>state</a:t>
            </a:r>
            <a:r>
              <a:rPr lang="en-US" altLang="zh-CN" dirty="0"/>
              <a:t> given by the </a:t>
            </a:r>
            <a:r>
              <a:rPr lang="en-US" altLang="zh-CN" b="1" dirty="0"/>
              <a:t>external environment</a:t>
            </a:r>
            <a:r>
              <a:rPr lang="en-US" altLang="zh-CN" dirty="0"/>
              <a:t>, an </a:t>
            </a:r>
            <a:r>
              <a:rPr lang="en-US" altLang="zh-CN" b="1" dirty="0"/>
              <a:t>ideal action </a:t>
            </a:r>
            <a:r>
              <a:rPr lang="en-US" altLang="zh-CN" dirty="0"/>
              <a:t>is given (the "ideal" definition is often defined by </a:t>
            </a:r>
            <a:r>
              <a:rPr lang="en-US" altLang="zh-CN" b="1" dirty="0"/>
              <a:t>reward</a:t>
            </a:r>
            <a:r>
              <a:rPr lang="en-US" altLang="zh-CN" dirty="0"/>
              <a:t> function). After learning, a complex decision-making process can be carried out. Moreover, learning is </a:t>
            </a:r>
            <a:r>
              <a:rPr lang="en-US" altLang="zh-CN" b="1" dirty="0"/>
              <a:t>sequential</a:t>
            </a:r>
            <a:r>
              <a:rPr lang="en-US" altLang="zh-CN" dirty="0"/>
              <a:t>,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189F0-6F25-4437-9122-CF8AEF714F5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368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input is state</a:t>
            </a:r>
          </a:p>
          <a:p>
            <a:r>
              <a:rPr lang="en-US" altLang="zh-CN" dirty="0"/>
              <a:t>output is probability of action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189F0-6F25-4437-9122-CF8AEF714F5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76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Let’s talk about the graph neural network.</a:t>
            </a:r>
          </a:p>
          <a:p>
            <a:r>
              <a:rPr lang="en-US" altLang="zh-CN" dirty="0"/>
              <a:t>DGL is an open source for Graph Deep Learning  framework .</a:t>
            </a:r>
          </a:p>
          <a:p>
            <a:r>
              <a:rPr lang="en-US" altLang="zh-CN" dirty="0"/>
              <a:t>now , I will give you a real question to know the GNN’s work.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189F0-6F25-4437-9122-CF8AEF714F5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54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it’s a directional graph,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189F0-6F25-4437-9122-CF8AEF714F5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634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189F0-6F25-4437-9122-CF8AEF714F5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534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layer 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each node 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vlivil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carries a feature vector 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hlihil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layer of the GCN tries to aggregate the features from 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uliuil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where 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uiui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neighborhood nodes to 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into the next layer representation at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vl+1ivil+1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is followed by an affine transformation with some non-linearity.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189F0-6F25-4437-9122-CF8AEF714F5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477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189F0-6F25-4437-9122-CF8AEF714F5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58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6EB19-66FC-421C-87EF-1BC32C453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961B02-D58C-49D4-85F3-01DDB7ED8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8A0253-2B6D-4F1D-938F-D971BCE57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580A-9672-4494-96D5-1FEA2914C954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B92F08-DB9C-4362-8FE4-972A4982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82ED13-EFAD-49E9-A610-DF93942BA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1DBD-B321-4A19-B28E-8A7DF6F200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52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28325-A85D-481E-ACC2-A204FC2FB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F18463-2B7D-460F-9A0E-9D1C7B24E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A72F9D-0416-4938-AF6A-84398DA83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580A-9672-4494-96D5-1FEA2914C954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536BB1-D242-4462-9BDD-38476134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D370AE-50C4-4DA6-9A8D-E6A3FBB2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1DBD-B321-4A19-B28E-8A7DF6F200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722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3759766-D541-4A2B-A250-6EF7C48A0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B7048D-E4DB-4D79-B8BE-35DC0ED61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1F73DB-EB70-438C-BD73-9264A66BB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580A-9672-4494-96D5-1FEA2914C954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1D496A-89E6-4B4F-B10F-95E683566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EE2815-7E5B-473F-B36C-41ABC3A0E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1DBD-B321-4A19-B28E-8A7DF6F200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91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6AD32-A62E-4A62-AD7C-7871886EB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C3BB16-0CC8-4350-983B-D316BBD52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3201BD-108E-4773-BCFB-E873EFF12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580A-9672-4494-96D5-1FEA2914C954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004765-24E4-49E1-9CFA-FD325AEF6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0B2190-16A8-473E-A93A-939ED20B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1DBD-B321-4A19-B28E-8A7DF6F200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959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F4CA24-5FCE-4B8C-A4CC-45A02866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D7F871-DC45-44EC-A1E4-267A935B1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180444-1070-4DD5-A98C-AA305BC0B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580A-9672-4494-96D5-1FEA2914C954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E533FC-AE3C-40BB-8D6F-4BAA4DEEA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00007E-AF16-441C-BB8D-5F7DC2258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1DBD-B321-4A19-B28E-8A7DF6F200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262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D64F08-5E9A-4C2D-9A07-19D5A749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5D40E-A759-43F1-BF4C-92872508E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9B4BA2-ED63-4B57-A5FE-6CB1C494D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E0E0A1-3BC4-4399-9F18-A4BA935FC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580A-9672-4494-96D5-1FEA2914C954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E0C0EF-A211-4012-83F3-66A3AFF1A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08B401-6C16-4A93-91AA-19656FC5E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1DBD-B321-4A19-B28E-8A7DF6F200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60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2D55A-9613-4719-ADF4-61542B9E7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019463-4384-4634-8A2D-3677D52DD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0A55F5-D626-4423-B588-8E51AE3A2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9EBE78-69FB-40B6-B0BC-45BB97EED8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FB5A3F-CA03-459E-96C3-C51C767161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FC79BFF-72ED-4316-AFC3-DDF891B91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580A-9672-4494-96D5-1FEA2914C954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588F54-E9B7-44D1-8B3B-35AAF7080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78762BE-4296-4652-A187-7651AF4BC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1DBD-B321-4A19-B28E-8A7DF6F200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069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47D06-9A1A-4BC4-B1E0-839C25706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C985AC7-75AE-40D6-A69E-29D60C078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580A-9672-4494-96D5-1FEA2914C954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EBFCDE-FF41-4DE2-8849-5B37B5A0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24A38F-EF8A-4F57-9921-36901C07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1DBD-B321-4A19-B28E-8A7DF6F200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900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0EF84BF-A808-4FA2-B147-75A60041D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580A-9672-4494-96D5-1FEA2914C954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B3E7EF-67C2-4A06-B3D4-EF081E1A1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9D399D-7E55-4EE9-B3BE-F65A7247E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1DBD-B321-4A19-B28E-8A7DF6F200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04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3F9F2-6D29-4AFA-81F0-1F95EE52A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C535C4-ABA1-4E26-BD70-6EE2268DD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87B8D0-D81E-4F67-B052-570C672B9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B61225-85AB-458E-8C1E-4F2B11E3F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580A-9672-4494-96D5-1FEA2914C954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E11F12-F3F4-40BB-93A3-B8B29863C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FB8355-580A-435E-A0C8-3F45BF221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1DBD-B321-4A19-B28E-8A7DF6F200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803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229D61-B97F-4EB4-B253-2783E6E44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2EE490D-8778-4CE4-80E7-2ADADB8077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437951-B480-4986-836D-ABFFE3E0E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80E765-CB25-4792-BDED-765902D6F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580A-9672-4494-96D5-1FEA2914C954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F088C3-3A7D-422D-9334-30D3C0676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204F55-D9DB-4F6C-8D34-A701A27C6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1DBD-B321-4A19-B28E-8A7DF6F200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27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8E0804D-3078-4B0F-B91E-8176FFDC0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5AD75F-D688-4319-9C29-78695F887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61D669-A284-4213-A68A-6A1D0E8511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9580A-9672-4494-96D5-1FEA2914C954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7A57ED-93E6-42FE-AA16-A1FAAC039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77D2CF-B021-4D31-B407-0EA8CCD73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01DBD-B321-4A19-B28E-8A7DF6F200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14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oronto.edu/~tingwuwang/nervenet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30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gl.ai/tutorials/basics/1_first.html" TargetMode="External"/><Relationship Id="rId2" Type="http://schemas.openxmlformats.org/officeDocument/2006/relationships/hyperlink" Target="http://www.cs.toronto.edu/~tingwuwang/nervenet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gl.ai/install/index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4FC41-D653-42C8-AD08-3BDB65AEF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250" y="484188"/>
            <a:ext cx="9144000" cy="2387600"/>
          </a:xfrm>
        </p:spPr>
        <p:txBody>
          <a:bodyPr/>
          <a:lstStyle/>
          <a:p>
            <a:r>
              <a:rPr lang="en-US" altLang="zh-CN" dirty="0"/>
              <a:t>NERVENET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4AFCF30-F9D5-45C6-A5C2-CD2717D17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9250" y="2963863"/>
            <a:ext cx="9144000" cy="1655762"/>
          </a:xfrm>
        </p:spPr>
        <p:txBody>
          <a:bodyPr/>
          <a:lstStyle/>
          <a:p>
            <a:r>
              <a:rPr lang="en-US" altLang="zh-CN" dirty="0"/>
              <a:t>LEARNING STRUCTURED POLICY WITH</a:t>
            </a:r>
          </a:p>
          <a:p>
            <a:r>
              <a:rPr lang="en-US" altLang="zh-CN" dirty="0"/>
              <a:t>GRAPH NEURAL NETWORKS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38780A-FD42-407C-BCB6-B4F2EF0D5689}"/>
              </a:ext>
            </a:extLst>
          </p:cNvPr>
          <p:cNvSpPr txBox="1"/>
          <p:nvPr/>
        </p:nvSpPr>
        <p:spPr>
          <a:xfrm>
            <a:off x="5162550" y="4152424"/>
            <a:ext cx="368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Reporter : </a:t>
            </a:r>
            <a:r>
              <a:rPr lang="en-US" altLang="zh-CN" dirty="0" err="1"/>
              <a:t>Jingtian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073321-4EB3-4D36-9CB5-063DB4835D5B}"/>
              </a:ext>
            </a:extLst>
          </p:cNvPr>
          <p:cNvSpPr txBox="1"/>
          <p:nvPr/>
        </p:nvSpPr>
        <p:spPr>
          <a:xfrm>
            <a:off x="5248275" y="4660900"/>
            <a:ext cx="368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Date: 2019/11/6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78FF15-77B9-43D8-B123-B7BFD91B8DA5}"/>
              </a:ext>
            </a:extLst>
          </p:cNvPr>
          <p:cNvSpPr txBox="1"/>
          <p:nvPr/>
        </p:nvSpPr>
        <p:spPr>
          <a:xfrm>
            <a:off x="5162549" y="5199578"/>
            <a:ext cx="368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Advisor: </a:t>
            </a:r>
            <a:r>
              <a:rPr lang="en-US" altLang="zh-CN" dirty="0" err="1"/>
              <a:t>Dr.Wang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6670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1C64B-7803-4EF9-9D64-1121364A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 2: Graph Neural Network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52AEB3C-1D89-49EF-A1D6-300902887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43" y="1690688"/>
            <a:ext cx="9755323" cy="447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2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F0CB4-45DB-4CF7-A595-C87A6E30F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 2: Graph Neural Network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94C485-3ED4-498F-B5DF-313B31BAE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4737"/>
            <a:ext cx="10515600" cy="4351338"/>
          </a:xfrm>
        </p:spPr>
        <p:txBody>
          <a:bodyPr/>
          <a:lstStyle/>
          <a:p>
            <a:r>
              <a:rPr lang="en-US" altLang="zh-CN" dirty="0"/>
              <a:t>We use</a:t>
            </a:r>
            <a:r>
              <a:rPr lang="en-US" altLang="zh-CN" b="1" dirty="0"/>
              <a:t> one-hot </a:t>
            </a:r>
            <a:r>
              <a:rPr lang="en-US" altLang="zh-CN" dirty="0"/>
              <a:t>vectors to initialize the node features. Since this is a semi-supervised setting, only the instructor (node 0) and the club president (node 33) are assigned labels. The implementation is available as follow.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11EA9C-920E-45C2-88FB-0E22E8C7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48" y="4023255"/>
            <a:ext cx="11386112" cy="24696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8F318F9-D20C-4BE6-95E7-4686AAFA0FE8}"/>
              </a:ext>
            </a:extLst>
          </p:cNvPr>
          <p:cNvSpPr txBox="1"/>
          <p:nvPr/>
        </p:nvSpPr>
        <p:spPr>
          <a:xfrm>
            <a:off x="838200" y="1553886"/>
            <a:ext cx="649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4.Data preparation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14294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D2A740-7E6E-4FC6-A2FC-4C0D20650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 2: Graph Neural Network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543A99-9E44-4280-872C-4F114F19E2A3}"/>
              </a:ext>
            </a:extLst>
          </p:cNvPr>
          <p:cNvSpPr txBox="1"/>
          <p:nvPr/>
        </p:nvSpPr>
        <p:spPr>
          <a:xfrm>
            <a:off x="838200" y="1649853"/>
            <a:ext cx="649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5. Train </a:t>
            </a:r>
            <a:endParaRPr lang="zh-CN" altLang="en-US" sz="36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5E0AB7-FBB1-4DFB-837C-F1DCB88DD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77147"/>
            <a:ext cx="9006191" cy="436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6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5D831-82B4-40EC-B7E3-E618C215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 2: Graph Neural Network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2FFAB6D-2475-4F6D-9759-2B60917B9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754" y="1872367"/>
            <a:ext cx="5751246" cy="4401464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231397FA-8C13-456B-8698-3B61B64A35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C5A81B9-3BEA-4024-A15B-0A5AD5C2A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168099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26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B1B52-ED4B-4243-93DE-F5DF2DC2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 1: Structured Policy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479949-A050-42E5-B4E0-A31C992F8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Learn to walk by a great structured body moving way.</a:t>
            </a:r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EA972D-65F2-445A-B84F-6B5769072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286" y="2361174"/>
            <a:ext cx="7301723" cy="43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41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0BEAA8-DFBB-40B5-8EE5-13B9DF0C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 2: Structure Transfer Learning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8C13A4-EF0F-46F5-AFC7-6E3F2E465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Size transfer</a:t>
            </a:r>
          </a:p>
          <a:p>
            <a:pPr marL="0" indent="0">
              <a:buNone/>
            </a:pPr>
            <a:r>
              <a:rPr lang="en-US" altLang="zh-CN" dirty="0"/>
              <a:t> size transfer focuses on the scenario in which policies are learned for small-sized agents (simpler body structure) and applied directly to large-sized agents which are composed by some repetitive components shared with the small-sized agent.</a:t>
            </a:r>
          </a:p>
          <a:p>
            <a:r>
              <a:rPr lang="en-US" altLang="zh-CN" b="1" dirty="0"/>
              <a:t>Disability transfer</a:t>
            </a:r>
          </a:p>
          <a:p>
            <a:pPr marL="0" indent="0">
              <a:buNone/>
            </a:pPr>
            <a:r>
              <a:rPr lang="en-US" altLang="zh-CN" dirty="0"/>
              <a:t> disability transfer investigates scenarios in which policies are learned for one agent and applied to the same agent with some components disabled.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504C93-E1FF-4465-BE66-9337A18C2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" y="681037"/>
            <a:ext cx="3162741" cy="31436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C1BED7-C7BC-4170-AD1E-ACD377362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592" y="681037"/>
            <a:ext cx="3762900" cy="3172268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151F53E5-5BE5-438C-A662-F5E1D9101F12}"/>
              </a:ext>
            </a:extLst>
          </p:cNvPr>
          <p:cNvSpPr/>
          <p:nvPr/>
        </p:nvSpPr>
        <p:spPr>
          <a:xfrm>
            <a:off x="4187411" y="2012852"/>
            <a:ext cx="107442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9DA5F0E-A242-41CD-B9F6-5C54DB6C1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27252"/>
            <a:ext cx="3162741" cy="3143689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50C8DFF0-A643-4336-8818-4E717E3566DE}"/>
              </a:ext>
            </a:extLst>
          </p:cNvPr>
          <p:cNvSpPr/>
          <p:nvPr/>
        </p:nvSpPr>
        <p:spPr>
          <a:xfrm>
            <a:off x="4313141" y="4259067"/>
            <a:ext cx="107442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849B9A8-C27E-4361-A680-42D2ECB20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587" y="3625475"/>
            <a:ext cx="3210373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8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4FCE6-8F72-4E1A-83C3-6E06851B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NerveNet</a:t>
            </a:r>
            <a:r>
              <a:rPr lang="en-US" altLang="zh-CN" dirty="0"/>
              <a:t> :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54F5F3-DFE7-4209-AE73-A9E4D4E56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4400" dirty="0"/>
              <a:t>Compared with tradition</a:t>
            </a:r>
          </a:p>
          <a:p>
            <a:pPr marL="457200" lvl="1" indent="0">
              <a:buNone/>
            </a:pPr>
            <a:r>
              <a:rPr lang="en-US" altLang="zh-CN" sz="4400" dirty="0"/>
              <a:t> Traditional Reinforcement Learning</a:t>
            </a:r>
          </a:p>
          <a:p>
            <a:pPr marL="914400" lvl="2" indent="0">
              <a:buNone/>
            </a:pPr>
            <a:r>
              <a:rPr lang="en-US" altLang="zh-CN" sz="3600" dirty="0"/>
              <a:t>   1.Policies of agents are learned by MLP</a:t>
            </a:r>
          </a:p>
          <a:p>
            <a:pPr marL="914400" lvl="2" indent="0">
              <a:buNone/>
            </a:pPr>
            <a:r>
              <a:rPr lang="en-US" altLang="zh-CN" sz="3600" dirty="0"/>
              <a:t>   2.concatenation of all observations</a:t>
            </a:r>
            <a:endParaRPr lang="en-US" altLang="zh-CN" sz="4400" dirty="0"/>
          </a:p>
          <a:p>
            <a:pPr marL="457200" lvl="1" indent="0">
              <a:buNone/>
            </a:pPr>
            <a:r>
              <a:rPr lang="en-US" altLang="zh-CN" sz="4400" dirty="0"/>
              <a:t> GNN Reinforcement Learning</a:t>
            </a:r>
          </a:p>
          <a:p>
            <a:pPr marL="914400" lvl="2" indent="0">
              <a:buNone/>
            </a:pPr>
            <a:r>
              <a:rPr lang="en-US" altLang="zh-CN" sz="3600" dirty="0"/>
              <a:t>   1.Policies of agents are learned by GNN</a:t>
            </a:r>
          </a:p>
          <a:p>
            <a:pPr marL="914400" lvl="2" indent="0">
              <a:buNone/>
            </a:pPr>
            <a:r>
              <a:rPr lang="en-US" altLang="zh-CN" sz="3600" dirty="0"/>
              <a:t>   2.each node has its own observations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28429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D2FF6-B497-407A-8B05-787B5A30A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Paper Aim: </a:t>
            </a:r>
            <a:r>
              <a:rPr lang="en-US" altLang="zh-CN" sz="1400" dirty="0">
                <a:hlinkClick r:id="rId3"/>
              </a:rPr>
              <a:t>http://www.cs.toronto.edu/~tingwuwang/nervenet.html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B734DC-E4E9-4EBC-ADB1-D1ACB8CA8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25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/>
              <a:t>exploit the body structure of an agent, and physical dependencies that naturally exist in such agents.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118B97-8F34-4518-9B2F-F3455DCA7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07" y="2475855"/>
            <a:ext cx="10811386" cy="401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02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47BA3E-2BF5-4864-A8FC-D464B6CE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Presentation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68A591-D0E4-4F21-87E7-AD796D15B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/>
              <a:t>bodies of most robots and animals</a:t>
            </a:r>
          </a:p>
          <a:p>
            <a:pPr marL="0" indent="0">
              <a:buNone/>
            </a:pPr>
            <a:r>
              <a:rPr lang="en-US" altLang="zh-CN" sz="3200" dirty="0"/>
              <a:t> have a </a:t>
            </a:r>
            <a:r>
              <a:rPr lang="en-US" altLang="zh-CN" sz="3200" b="1" dirty="0"/>
              <a:t>discrete graph structure</a:t>
            </a:r>
            <a:r>
              <a:rPr lang="en-US" altLang="zh-CN" sz="3200" dirty="0"/>
              <a:t>. </a:t>
            </a:r>
          </a:p>
          <a:p>
            <a:pPr marL="0" indent="0">
              <a:buNone/>
            </a:pPr>
            <a:r>
              <a:rPr lang="en-US" altLang="zh-CN" sz="3200" dirty="0"/>
              <a:t>Nodes of the graph may represent</a:t>
            </a:r>
          </a:p>
          <a:p>
            <a:pPr marL="0" indent="0">
              <a:buNone/>
            </a:pPr>
            <a:r>
              <a:rPr lang="en-US" altLang="zh-CN" sz="3200" dirty="0"/>
              <a:t> the joints, and edges represent the</a:t>
            </a:r>
          </a:p>
          <a:p>
            <a:pPr marL="0" indent="0">
              <a:buNone/>
            </a:pPr>
            <a:r>
              <a:rPr lang="en-US" altLang="zh-CN" sz="3200" dirty="0"/>
              <a:t> (physical) dependencies between</a:t>
            </a:r>
          </a:p>
          <a:p>
            <a:pPr marL="0" indent="0">
              <a:buNone/>
            </a:pPr>
            <a:r>
              <a:rPr lang="en-US" altLang="zh-CN" sz="3200" dirty="0"/>
              <a:t> them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BE2F42-5CFB-445A-AF9F-2532BEAC3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005" y="1112261"/>
            <a:ext cx="3977795" cy="463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92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AE4643-B503-45EB-91F5-667A5CE1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0D0552-0B56-4CC0-9CEF-3AE4CC1A5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State space</a:t>
            </a:r>
          </a:p>
          <a:p>
            <a:endParaRPr lang="en-US" altLang="zh-CN" dirty="0"/>
          </a:p>
          <a:p>
            <a:r>
              <a:rPr lang="en-US" altLang="zh-CN" dirty="0"/>
              <a:t>Action space</a:t>
            </a:r>
          </a:p>
          <a:p>
            <a:endParaRPr lang="en-US" altLang="zh-CN" dirty="0"/>
          </a:p>
          <a:p>
            <a:r>
              <a:rPr lang="en-US" altLang="zh-CN" dirty="0"/>
              <a:t>Policy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Reward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865721-00E6-4F53-94B5-A31612F2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403" y="1027906"/>
            <a:ext cx="1059387" cy="12288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451F3D-A464-43CF-8C9F-673B1287C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35" y="2622188"/>
            <a:ext cx="905155" cy="10285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2EA031-1A72-443F-8275-527D736EF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584" y="3591349"/>
            <a:ext cx="4505919" cy="12288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02AC73-F17F-4E8E-B52C-DAF94EFB2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9584" y="5152583"/>
            <a:ext cx="3346310" cy="102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25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1C919C-A18E-4888-8A03-6FC9E6452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455413-2A41-42CE-9BE4-61B0AC855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Review 1: Reinforcement Learning </a:t>
            </a:r>
          </a:p>
          <a:p>
            <a:r>
              <a:rPr lang="en-US" altLang="zh-CN" dirty="0"/>
              <a:t>Review 2: Graph Neural Network</a:t>
            </a:r>
          </a:p>
          <a:p>
            <a:r>
              <a:rPr lang="en-US" altLang="zh-CN" dirty="0"/>
              <a:t>Background 1: Structured Policy</a:t>
            </a:r>
          </a:p>
          <a:p>
            <a:r>
              <a:rPr lang="en-US" altLang="zh-CN" dirty="0"/>
              <a:t>Background 2: Structure Transfer Learning</a:t>
            </a:r>
          </a:p>
          <a:p>
            <a:r>
              <a:rPr lang="en-US" altLang="zh-CN" dirty="0"/>
              <a:t>Method : </a:t>
            </a:r>
            <a:r>
              <a:rPr lang="en-US" altLang="zh-CN" dirty="0" err="1"/>
              <a:t>NerveNet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Experiments</a:t>
            </a:r>
          </a:p>
          <a:p>
            <a:r>
              <a:rPr lang="en-US" altLang="zh-CN" dirty="0"/>
              <a:t>How to build a graph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5633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E13403-AB4B-42B4-A5BD-FD7DD2A8F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94"/>
            <a:ext cx="10515600" cy="1325563"/>
          </a:xfrm>
        </p:spPr>
        <p:txBody>
          <a:bodyPr/>
          <a:lstStyle/>
          <a:p>
            <a:r>
              <a:rPr lang="en-US" altLang="zh-CN" dirty="0"/>
              <a:t>Graph Construction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9EAB4B-4450-47D9-A678-413556060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29" y="1167953"/>
            <a:ext cx="10142984" cy="3777507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Tool : </a:t>
            </a:r>
            <a:r>
              <a:rPr lang="en-US" altLang="zh-CN" sz="3200" dirty="0" err="1"/>
              <a:t>MuJoCo</a:t>
            </a:r>
            <a:endParaRPr lang="en-US" altLang="zh-CN" sz="3200" dirty="0"/>
          </a:p>
          <a:p>
            <a:r>
              <a:rPr lang="en-US" altLang="zh-CN" sz="3200" dirty="0"/>
              <a:t>Three types of nodes: </a:t>
            </a:r>
          </a:p>
          <a:p>
            <a:pPr lvl="1"/>
            <a:r>
              <a:rPr lang="en-US" altLang="zh-CN" sz="3200" dirty="0"/>
              <a:t>body:  for example :  Thigh Shin </a:t>
            </a:r>
          </a:p>
          <a:p>
            <a:pPr lvl="1"/>
            <a:r>
              <a:rPr lang="en-US" altLang="zh-CN" sz="3200" dirty="0"/>
              <a:t>joint :  for example:   knee</a:t>
            </a:r>
          </a:p>
          <a:p>
            <a:pPr lvl="1"/>
            <a:r>
              <a:rPr lang="en-US" altLang="zh-CN" sz="3200" dirty="0"/>
              <a:t>root :  has access to the target position of the agent.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5C25935-85F6-4C03-87F5-6D7B3CA79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35" y="3801293"/>
            <a:ext cx="5977027" cy="29885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4B61FB-F844-4B9C-9AF7-CEAC6CC2F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805" y="409952"/>
            <a:ext cx="8152381" cy="6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8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960E61-0E73-4193-9490-0F495094C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NerveNet</a:t>
            </a:r>
            <a:r>
              <a:rPr lang="en-US" altLang="zh-CN" dirty="0"/>
              <a:t> as Policy Network :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EE5939-1A0A-4BA1-A6CF-A20E12187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7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/>
              <a:t>Notation: </a:t>
            </a:r>
          </a:p>
          <a:p>
            <a:r>
              <a:rPr lang="en-US" altLang="zh-CN" dirty="0"/>
              <a:t>graph structure of agent:</a:t>
            </a:r>
          </a:p>
          <a:p>
            <a:pPr lvl="1"/>
            <a:r>
              <a:rPr lang="en-US" altLang="zh-CN" dirty="0">
                <a:latin typeface="CMMI10"/>
              </a:rPr>
              <a:t>V </a:t>
            </a:r>
            <a:r>
              <a:rPr lang="en-US" altLang="zh-CN" dirty="0">
                <a:latin typeface="NimbusRomNo9L-Regu"/>
              </a:rPr>
              <a:t>and </a:t>
            </a:r>
            <a:r>
              <a:rPr lang="en-US" altLang="zh-CN" dirty="0">
                <a:latin typeface="CMMI10"/>
              </a:rPr>
              <a:t>E </a:t>
            </a:r>
            <a:r>
              <a:rPr lang="en-US" altLang="zh-CN" dirty="0">
                <a:latin typeface="NimbusRomNo9L-Regu"/>
              </a:rPr>
              <a:t>are the sets of nodes and edges, respectively</a:t>
            </a:r>
            <a:endParaRPr lang="zh-CN" altLang="en-US" dirty="0"/>
          </a:p>
          <a:p>
            <a:r>
              <a:rPr lang="en-US" altLang="zh-CN" dirty="0"/>
              <a:t> out-going neighborhood of node</a:t>
            </a:r>
          </a:p>
          <a:p>
            <a:r>
              <a:rPr lang="en-US" altLang="zh-CN" dirty="0"/>
              <a:t>all out-going neighborhood of node :</a:t>
            </a:r>
          </a:p>
          <a:p>
            <a:r>
              <a:rPr lang="en-US" altLang="zh-CN" dirty="0"/>
              <a:t>node type                                    like body, joint, root</a:t>
            </a:r>
          </a:p>
          <a:p>
            <a:r>
              <a:rPr lang="en-US" altLang="zh-CN" dirty="0"/>
              <a:t>edge type </a:t>
            </a:r>
          </a:p>
          <a:p>
            <a:r>
              <a:rPr lang="en-US" altLang="zh-CN" dirty="0"/>
              <a:t>the time step in the environment</a:t>
            </a:r>
          </a:p>
          <a:p>
            <a:r>
              <a:rPr lang="en-US" altLang="zh-CN" dirty="0"/>
              <a:t>propagation step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D9D8F9-9A0B-4AEF-80A1-711954C09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713" y="2172020"/>
            <a:ext cx="2376735" cy="6684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73FF64-A607-42CE-97BD-7953A1BFF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380" y="3231098"/>
            <a:ext cx="633278" cy="6684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A8B879-2839-4E2B-87C5-098C0A863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450" y="3450339"/>
            <a:ext cx="1945600" cy="7613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B95BDC-78EB-4C83-B11F-0E7B8D39F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0159" y="4274704"/>
            <a:ext cx="2905707" cy="46803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BDEA8DB-1E38-4DA5-B841-21CB81FC2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0159" y="4821524"/>
            <a:ext cx="3489423" cy="4413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45299EC-AFD4-44E9-BF16-5331AE3DC7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 flipH="1" flipV="1">
            <a:off x="6175399" y="5184139"/>
            <a:ext cx="601962" cy="6684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2D2C724-FFFB-406F-8CF2-F57FADEBED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3283" y="5852597"/>
            <a:ext cx="509664" cy="6229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2068BD0-4F67-4CE3-9FCA-1ADB3C6052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1930" y="206390"/>
            <a:ext cx="2996720" cy="34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44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AED15-01B0-4716-B0B7-4B6E53513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103" y="151117"/>
            <a:ext cx="10515600" cy="1325563"/>
          </a:xfrm>
        </p:spPr>
        <p:txBody>
          <a:bodyPr/>
          <a:lstStyle/>
          <a:p>
            <a:r>
              <a:rPr lang="en-US" altLang="zh-CN" dirty="0"/>
              <a:t>Graph Construction : 1.Input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9C6730-03FA-45A9-9A04-E224E5AA5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436" y="1494211"/>
            <a:ext cx="10515600" cy="478465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For each time step     in the environment, the agent receives an observation</a:t>
            </a:r>
          </a:p>
          <a:p>
            <a:r>
              <a:rPr lang="en-US" altLang="zh-CN" dirty="0"/>
              <a:t> the elements of observation vector     corresponding to node</a:t>
            </a:r>
          </a:p>
          <a:p>
            <a:pPr marL="0" indent="0">
              <a:buNone/>
            </a:pPr>
            <a:r>
              <a:rPr lang="en-US" altLang="zh-CN" dirty="0"/>
              <a:t>    with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superscript : propagation step</a:t>
            </a:r>
          </a:p>
          <a:p>
            <a:r>
              <a:rPr lang="en-US" altLang="zh-CN" dirty="0"/>
              <a:t>subscript :    the node index </a:t>
            </a:r>
          </a:p>
          <a:p>
            <a:r>
              <a:rPr lang="en-US" altLang="zh-CN" dirty="0"/>
              <a:t>F : may be a MLP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12D454-A18C-4731-9A02-3B296FA68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232" y="1394706"/>
            <a:ext cx="445975" cy="5096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51FBA5-128D-484D-8C60-D0D586EBD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638" y="1904393"/>
            <a:ext cx="935594" cy="4141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E2B790-EF25-4098-A3E3-8BE2EB58D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011" y="2281586"/>
            <a:ext cx="462351" cy="4782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D4BAEE-BB2B-477C-B170-95887ACF3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7626" y="2315811"/>
            <a:ext cx="448724" cy="4959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7AA4FA-54A4-4274-9F3C-FBF529261D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7673" y="2705728"/>
            <a:ext cx="462350" cy="5253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F8FFBBA-5B08-4CC3-8BF6-2E5A4574B1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746" y="3478114"/>
            <a:ext cx="4683764" cy="125114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C91162A-B7E9-4348-A96E-AB686FDB35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278" y="6178427"/>
            <a:ext cx="5683909" cy="5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41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9D300-0C14-4DE7-B0A2-07F2EC81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Construction : 2. Propagation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725EE7-D567-4A63-8005-F74C15BA7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Message Computation</a:t>
            </a:r>
          </a:p>
          <a:p>
            <a:pPr lvl="1"/>
            <a:r>
              <a:rPr lang="en-US" altLang="zh-CN" dirty="0"/>
              <a:t>compute (do message)</a:t>
            </a:r>
          </a:p>
          <a:p>
            <a:pPr lvl="1"/>
            <a:r>
              <a:rPr lang="en-US" altLang="zh-CN" dirty="0"/>
              <a:t>send</a:t>
            </a:r>
          </a:p>
          <a:p>
            <a:r>
              <a:rPr lang="en-US" altLang="zh-CN" dirty="0"/>
              <a:t>Message Aggregation</a:t>
            </a:r>
          </a:p>
          <a:p>
            <a:pPr lvl="1"/>
            <a:r>
              <a:rPr lang="en-US" altLang="zh-CN" dirty="0"/>
              <a:t> receive</a:t>
            </a:r>
          </a:p>
          <a:p>
            <a:pPr lvl="1"/>
            <a:r>
              <a:rPr lang="en-US" altLang="zh-CN" dirty="0"/>
              <a:t>non-linear transform</a:t>
            </a:r>
          </a:p>
          <a:p>
            <a:r>
              <a:rPr lang="en-US" altLang="zh-CN" dirty="0"/>
              <a:t>States Update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21E6AD8-9570-405A-A06F-A6A28101A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35" y="1555751"/>
            <a:ext cx="5715000" cy="4572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C61FF9F-4402-482D-A73D-D76214F55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83" y="1690688"/>
            <a:ext cx="5715000" cy="4572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BDE089-2228-48B4-8E50-A76F6A203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248" y="1825625"/>
            <a:ext cx="571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5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716817-B469-4AAA-9632-21B8EA1A4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Construction : 2. Propagation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284445-6D33-4C13-AA64-D9FC89294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Message Computation</a:t>
            </a:r>
          </a:p>
          <a:p>
            <a:pPr lvl="1"/>
            <a:r>
              <a:rPr lang="en-US" altLang="zh-CN" b="1" dirty="0"/>
              <a:t>step t  every node u , we have a  state vector         , and every out edge, node u computes a message vector:  </a:t>
            </a:r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2"/>
            <a:r>
              <a:rPr lang="en-US" altLang="zh-CN" b="1" dirty="0"/>
              <a:t>                          each c(</a:t>
            </a:r>
            <a:r>
              <a:rPr lang="en-US" altLang="zh-CN" b="1" dirty="0" err="1"/>
              <a:t>u,v</a:t>
            </a:r>
            <a:r>
              <a:rPr lang="en-US" altLang="zh-CN" b="1" dirty="0"/>
              <a:t>) is a type of edge, which is mapping into different </a:t>
            </a:r>
          </a:p>
          <a:p>
            <a:pPr marL="914400" lvl="2" indent="0">
              <a:buNone/>
            </a:pPr>
            <a:endParaRPr lang="en-US" altLang="zh-CN" b="1" dirty="0"/>
          </a:p>
          <a:p>
            <a:pPr marL="914400" lvl="2" indent="0">
              <a:buNone/>
            </a:pPr>
            <a:r>
              <a:rPr lang="en-US" altLang="zh-CN" b="1" dirty="0"/>
              <a:t>function or MPL.  </a:t>
            </a:r>
          </a:p>
          <a:p>
            <a:pPr marL="914400" lvl="2" indent="0">
              <a:buNone/>
            </a:pPr>
            <a:r>
              <a:rPr lang="en-US" altLang="zh-CN" dirty="0"/>
              <a:t>In this paper , they use MLP to compute the messages which uses tanh nonlinearities as the activation function</a:t>
            </a:r>
            <a:r>
              <a:rPr lang="en-US" altLang="zh-CN" b="1" dirty="0"/>
              <a:t>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9514B6-B5FE-4905-859B-EE6B43C26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036" y="2195276"/>
            <a:ext cx="525864" cy="5673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9E80A6-65BB-4AB1-B797-22A3DA696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727" y="3084163"/>
            <a:ext cx="4344309" cy="9452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BD7FB3-63B2-4D67-9E63-83A79FBB4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409" y="3963302"/>
            <a:ext cx="1509968" cy="7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86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5F796-7389-4F19-A71A-BE00FCE2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Construction : 2. Propagation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08D186-ACC8-4B33-9FB3-EEC18E048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650"/>
            <a:ext cx="10515600" cy="5467349"/>
          </a:xfrm>
        </p:spPr>
        <p:txBody>
          <a:bodyPr>
            <a:normAutofit/>
          </a:bodyPr>
          <a:lstStyle/>
          <a:p>
            <a:r>
              <a:rPr lang="en-US" altLang="zh-CN" b="1" dirty="0"/>
              <a:t>Message Aggregation</a:t>
            </a:r>
          </a:p>
          <a:p>
            <a:r>
              <a:rPr lang="en-US" altLang="zh-CN" dirty="0"/>
              <a:t>Once every node finishes computing messages, we aggregate messages sent from </a:t>
            </a:r>
            <a:r>
              <a:rPr lang="en-US" altLang="zh-CN" b="1" dirty="0"/>
              <a:t>all</a:t>
            </a:r>
            <a:r>
              <a:rPr lang="en-US" altLang="zh-CN" dirty="0"/>
              <a:t> </a:t>
            </a:r>
            <a:r>
              <a:rPr lang="en-US" altLang="zh-CN" b="1" dirty="0"/>
              <a:t>in-coming neighbors </a:t>
            </a:r>
            <a:r>
              <a:rPr lang="en-US" altLang="zh-CN" dirty="0"/>
              <a:t>of each node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dirty="0"/>
              <a:t>A     is the aggregation function which may be a summation, average or max-pooling function.</a:t>
            </a:r>
            <a:endParaRPr lang="en-US" altLang="zh-CN" b="1" dirty="0"/>
          </a:p>
          <a:p>
            <a:pPr marL="457200" lvl="1" indent="0">
              <a:buNone/>
            </a:pPr>
            <a:r>
              <a:rPr lang="en-US" altLang="zh-CN" b="1" dirty="0"/>
              <a:t>    </a:t>
            </a:r>
          </a:p>
          <a:p>
            <a:r>
              <a:rPr lang="en-US" altLang="zh-CN" b="1" dirty="0"/>
              <a:t>	    </a:t>
            </a:r>
            <a:r>
              <a:rPr lang="en-US" altLang="zh-CN" dirty="0"/>
              <a:t>is the aggregated message vector which contains the information sent from the node’s neighborhood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6CD015-C11D-4C2B-8A2C-22CCBF472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582" y="2716213"/>
            <a:ext cx="6291617" cy="11715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F7E60B7-790A-476C-8BCC-4D975DDEC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434" y="3428187"/>
            <a:ext cx="672540" cy="9191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D367F6-ABC1-4ED6-9182-7846DA1DB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393" y="4705898"/>
            <a:ext cx="1170189" cy="77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9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A3256-FA89-48FF-BA44-BA822A07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Construction : 2. Propagation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DA0BD-90F3-4576-8565-D31CC0510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States Update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dirty="0"/>
              <a:t>U is the update function which may be a gated recurrent unit (GRU), a long short term memory (LSTM) unit or a MLP</a:t>
            </a:r>
          </a:p>
          <a:p>
            <a:r>
              <a:rPr lang="en-US" altLang="zh-CN" dirty="0"/>
              <a:t>       same type nodes use same function.</a:t>
            </a:r>
          </a:p>
          <a:p>
            <a:endParaRPr lang="en-US" altLang="zh-CN" dirty="0"/>
          </a:p>
          <a:p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839FA1-989F-4789-8DE5-53EA600D3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950" y="2496372"/>
            <a:ext cx="6142298" cy="12763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A804DD-605A-4F7F-9BC9-3AA31E437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0" y="4738705"/>
            <a:ext cx="721191" cy="61672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CA97792-8EC6-4746-A789-FFCECDA2F51A}"/>
              </a:ext>
            </a:extLst>
          </p:cNvPr>
          <p:cNvSpPr/>
          <p:nvPr/>
        </p:nvSpPr>
        <p:spPr>
          <a:xfrm>
            <a:off x="981075" y="5332001"/>
            <a:ext cx="10125075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/>
              <a:t>The above propagation model is then recurrently applied for a fixed number of time steps T to get the final state vectors of all nodes.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826DB0-4159-420A-B237-9F74DDE8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9890" y="6191410"/>
            <a:ext cx="2547860" cy="60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46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26FE6-FF36-4B69-A357-5690B6EE1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r>
              <a:rPr lang="en-US" altLang="zh-CN" dirty="0"/>
              <a:t>Graph Construction : 3. Output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F0BFE4-2F3C-40DA-9475-71110A0A9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499"/>
            <a:ext cx="10515600" cy="5626101"/>
          </a:xfrm>
        </p:spPr>
        <p:txBody>
          <a:bodyPr/>
          <a:lstStyle/>
          <a:p>
            <a:r>
              <a:rPr lang="en-US" altLang="zh-CN" dirty="0"/>
              <a:t>In RL, agents typically use a MLP policy, where the network outputs </a:t>
            </a:r>
            <a:r>
              <a:rPr lang="en-US" altLang="zh-CN" b="1" dirty="0"/>
              <a:t>the mean of the Gaussian distribution </a:t>
            </a:r>
            <a:r>
              <a:rPr lang="en-US" altLang="zh-CN" dirty="0"/>
              <a:t>for each of the actions.</a:t>
            </a:r>
          </a:p>
          <a:p>
            <a:r>
              <a:rPr lang="en-US" altLang="zh-CN" dirty="0"/>
              <a:t>make predictions for each individual node.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    Different sharing schemes are available for the instance</a:t>
            </a:r>
          </a:p>
          <a:p>
            <a:pPr marL="0" indent="0">
              <a:buNone/>
            </a:pPr>
            <a:r>
              <a:rPr lang="en-US" altLang="zh-CN" dirty="0"/>
              <a:t>               of</a:t>
            </a:r>
          </a:p>
          <a:p>
            <a:pPr marL="0" indent="0">
              <a:buNone/>
            </a:pPr>
            <a:r>
              <a:rPr lang="en-US" altLang="zh-CN" dirty="0"/>
              <a:t>	     two </a:t>
            </a:r>
            <a:r>
              <a:rPr lang="en-US" altLang="zh-CN" dirty="0" err="1"/>
              <a:t>LeftHip</a:t>
            </a:r>
            <a:r>
              <a:rPr lang="en-US" altLang="zh-CN" dirty="0"/>
              <a:t> nodes have a shared controller</a:t>
            </a:r>
          </a:p>
          <a:p>
            <a:pPr marL="0" indent="0">
              <a:buNone/>
            </a:pPr>
            <a:r>
              <a:rPr lang="en-US" altLang="zh-CN" dirty="0"/>
              <a:t>              </a:t>
            </a:r>
            <a:r>
              <a:rPr lang="zh-CN" altLang="en-US" dirty="0"/>
              <a:t>：</a:t>
            </a:r>
            <a:r>
              <a:rPr lang="en-US" altLang="zh-CN" dirty="0"/>
              <a:t>the mean value for action applied on each actuator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1828800" lvl="4" indent="0">
              <a:buNone/>
            </a:pPr>
            <a:endParaRPr lang="en-US" altLang="zh-CN" sz="20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331F19-6804-4EA2-8F2D-DE209AC98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02" y="3248100"/>
            <a:ext cx="5199777" cy="8905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F78C76-7935-40EA-8AD2-3977337AC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528" y="5283596"/>
            <a:ext cx="2139922" cy="5929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39E818A-0B98-4A15-8515-C55D4A71E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961" y="4397422"/>
            <a:ext cx="995342" cy="8905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889ED8-B254-41FF-B068-6914D5CFD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504" y="2813106"/>
            <a:ext cx="3838619" cy="15446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53C30ED-4B8A-4F77-A016-E192264177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77" y="5986426"/>
            <a:ext cx="1538071" cy="87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57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92E63-D50C-48E7-8041-0F14E4A0E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Construction :3. Output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7D2708-840D-460C-973B-FE02AD385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5" y="1754610"/>
            <a:ext cx="10515600" cy="4351338"/>
          </a:xfrm>
        </p:spPr>
        <p:txBody>
          <a:bodyPr/>
          <a:lstStyle/>
          <a:p>
            <a:r>
              <a:rPr lang="en-US" altLang="zh-CN" dirty="0"/>
              <a:t>unified function</a:t>
            </a:r>
          </a:p>
          <a:p>
            <a:r>
              <a:rPr lang="en-US" altLang="zh-CN" dirty="0"/>
              <a:t>force controllers of different output types to share one </a:t>
            </a:r>
            <a:r>
              <a:rPr lang="en-US" altLang="zh-CN" b="1" dirty="0"/>
              <a:t>unified</a:t>
            </a:r>
            <a:r>
              <a:rPr lang="en-US" altLang="zh-CN" dirty="0"/>
              <a:t> controller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991F6D-126D-420D-8116-573065241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46" y="3092871"/>
            <a:ext cx="1163330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72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136841-7D03-4BE7-876D-950656E0C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Summarization to get policy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3DFF5D3-0EE6-4278-A534-EF38F8ED4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0413" y="1303847"/>
            <a:ext cx="8319812" cy="27672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5A04B5-566E-4C0F-AA0D-F29C058A7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252" y="3821915"/>
            <a:ext cx="5575134" cy="95485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C0E725A-E66A-4584-BCED-1C7EB862B11C}"/>
              </a:ext>
            </a:extLst>
          </p:cNvPr>
          <p:cNvSpPr/>
          <p:nvPr/>
        </p:nvSpPr>
        <p:spPr>
          <a:xfrm>
            <a:off x="1419951" y="4082532"/>
            <a:ext cx="41807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each individual node</a:t>
            </a:r>
            <a:endParaRPr lang="zh-CN" altLang="en-US" sz="28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CA9283-74D5-4427-96FE-BCA6B4592995}"/>
              </a:ext>
            </a:extLst>
          </p:cNvPr>
          <p:cNvSpPr/>
          <p:nvPr/>
        </p:nvSpPr>
        <p:spPr>
          <a:xfrm>
            <a:off x="1419951" y="4969378"/>
            <a:ext cx="52601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one unified controller</a:t>
            </a:r>
            <a:endParaRPr lang="zh-CN" altLang="en-US" sz="32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E979C6-C458-4377-99E0-BA86A7806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46" y="5582436"/>
            <a:ext cx="1163330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77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1CC91-3E65-46EB-9878-2E9E77E09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 1: Reinforcement Learning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E7C75A-F41E-4537-B9FC-BEA743FBE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677"/>
            <a:ext cx="10515600" cy="4351338"/>
          </a:xfrm>
        </p:spPr>
        <p:txBody>
          <a:bodyPr/>
          <a:lstStyle/>
          <a:p>
            <a:r>
              <a:rPr lang="en-US" altLang="zh-CN" dirty="0"/>
              <a:t>Deep Reinforcement Learning</a:t>
            </a:r>
          </a:p>
          <a:p>
            <a:endParaRPr lang="zh-CN" altLang="en-US" dirty="0"/>
          </a:p>
        </p:txBody>
      </p:sp>
      <p:pic>
        <p:nvPicPr>
          <p:cNvPr id="1026" name="Picture 2" descr="åäº¬å¤§å­¦ä¿æ¬åå£«ï¼å¼ºåå­¦ä¹ åæ²¿ï¼ä¸ï¼">
            <a:extLst>
              <a:ext uri="{FF2B5EF4-FFF2-40B4-BE49-F238E27FC236}">
                <a16:creationId xmlns:a16="http://schemas.microsoft.com/office/drawing/2014/main" id="{48EE82FC-02BD-41E1-919C-23E074E0F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180" y="1926034"/>
            <a:ext cx="7724739" cy="300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89C3EC-34BA-4E5B-B508-78AA78460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698" y="4829463"/>
            <a:ext cx="6591701" cy="202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13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BA4748-2C4C-4BB3-A931-B8F8E7B69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Learning Process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7DAC3A-F2F8-4744-8DB7-88259A3CD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policy: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reward: 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next state :   </a:t>
            </a:r>
          </a:p>
          <a:p>
            <a:endParaRPr lang="en-US" altLang="zh-CN" dirty="0"/>
          </a:p>
          <a:p>
            <a:r>
              <a:rPr lang="en-US" altLang="zh-CN" dirty="0"/>
              <a:t>The target of the agent is to maximize its cumulative return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087A33-C82D-47EB-A3B3-1CEE61283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635" y="1703381"/>
            <a:ext cx="2638365" cy="8277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2D8883-378F-435F-A2AA-F98139381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635" y="2673701"/>
            <a:ext cx="2690094" cy="8277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BC49AB-FC3E-4DDF-B77A-B43FF0F3C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635" y="3768091"/>
            <a:ext cx="3095565" cy="7667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B14F682-8F35-40F5-97D6-6B4469F59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5" y="5387991"/>
            <a:ext cx="4957891" cy="1489059"/>
          </a:xfrm>
          <a:prstGeom prst="rect">
            <a:avLst/>
          </a:prstGeom>
        </p:spPr>
      </p:pic>
      <p:sp>
        <p:nvSpPr>
          <p:cNvPr id="8" name="箭头: 手杖形 7">
            <a:extLst>
              <a:ext uri="{FF2B5EF4-FFF2-40B4-BE49-F238E27FC236}">
                <a16:creationId xmlns:a16="http://schemas.microsoft.com/office/drawing/2014/main" id="{48534675-FF86-47BA-AD7F-ED16A9CA7786}"/>
              </a:ext>
            </a:extLst>
          </p:cNvPr>
          <p:cNvSpPr/>
          <p:nvPr/>
        </p:nvSpPr>
        <p:spPr>
          <a:xfrm rot="5400000">
            <a:off x="6629400" y="2067085"/>
            <a:ext cx="1038225" cy="119062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箭头: 手杖形 10">
            <a:extLst>
              <a:ext uri="{FF2B5EF4-FFF2-40B4-BE49-F238E27FC236}">
                <a16:creationId xmlns:a16="http://schemas.microsoft.com/office/drawing/2014/main" id="{9FE98A0D-C9ED-4D5E-A820-DF605D86FA84}"/>
              </a:ext>
            </a:extLst>
          </p:cNvPr>
          <p:cNvSpPr/>
          <p:nvPr/>
        </p:nvSpPr>
        <p:spPr>
          <a:xfrm rot="5400000">
            <a:off x="6629400" y="2078388"/>
            <a:ext cx="1038225" cy="119062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箭头: 手杖形 11">
            <a:extLst>
              <a:ext uri="{FF2B5EF4-FFF2-40B4-BE49-F238E27FC236}">
                <a16:creationId xmlns:a16="http://schemas.microsoft.com/office/drawing/2014/main" id="{83862295-84E5-4E49-BBEC-114F908842D7}"/>
              </a:ext>
            </a:extLst>
          </p:cNvPr>
          <p:cNvSpPr/>
          <p:nvPr/>
        </p:nvSpPr>
        <p:spPr>
          <a:xfrm rot="5400000">
            <a:off x="9011614" y="2586197"/>
            <a:ext cx="2236437" cy="119062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66A26FA-6722-4E91-B0F4-9BC8B50940B8}"/>
              </a:ext>
            </a:extLst>
          </p:cNvPr>
          <p:cNvSpPr/>
          <p:nvPr/>
        </p:nvSpPr>
        <p:spPr>
          <a:xfrm>
            <a:off x="7639540" y="2143285"/>
            <a:ext cx="19992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action</a:t>
            </a:r>
            <a:endParaRPr lang="zh-CN" alt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箭头: 手杖形 13">
            <a:extLst>
              <a:ext uri="{FF2B5EF4-FFF2-40B4-BE49-F238E27FC236}">
                <a16:creationId xmlns:a16="http://schemas.microsoft.com/office/drawing/2014/main" id="{AD2978F9-2870-49A6-A2FC-A777257D6FD1}"/>
              </a:ext>
            </a:extLst>
          </p:cNvPr>
          <p:cNvSpPr/>
          <p:nvPr/>
        </p:nvSpPr>
        <p:spPr>
          <a:xfrm rot="16200000">
            <a:off x="-687386" y="2513011"/>
            <a:ext cx="2384425" cy="1009652"/>
          </a:xfrm>
          <a:prstGeom prst="uturnArrow">
            <a:avLst>
              <a:gd name="adj1" fmla="val 26887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741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0C8538-5A90-4119-BCA7-D5ED9B2B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Experiments:  </a:t>
            </a:r>
            <a:r>
              <a:rPr lang="en-US" altLang="zh-CN" sz="2400" dirty="0"/>
              <a:t>STRUCTURE TRANSFER LEARNING</a:t>
            </a:r>
            <a:endParaRPr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F1D46-25DB-4836-9119-14AB0780F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4225"/>
            <a:ext cx="10515600" cy="48037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on standard </a:t>
            </a:r>
            <a:r>
              <a:rPr lang="en-US" altLang="zh-CN" dirty="0" err="1"/>
              <a:t>MuJoCo</a:t>
            </a:r>
            <a:r>
              <a:rPr lang="en-US" altLang="zh-CN" dirty="0"/>
              <a:t> environments in </a:t>
            </a:r>
            <a:r>
              <a:rPr lang="en-US" altLang="zh-CN" dirty="0" err="1"/>
              <a:t>OpenAI</a:t>
            </a:r>
            <a:r>
              <a:rPr lang="en-US" altLang="zh-CN" dirty="0"/>
              <a:t> Gym</a:t>
            </a:r>
          </a:p>
          <a:p>
            <a:pPr marL="0" indent="0">
              <a:buNone/>
            </a:pPr>
            <a:r>
              <a:rPr lang="en-US" altLang="zh-CN" b="1" dirty="0"/>
              <a:t>Agent</a:t>
            </a:r>
            <a:r>
              <a:rPr lang="en-US" altLang="zh-CN" dirty="0"/>
              <a:t> </a:t>
            </a:r>
            <a:r>
              <a:rPr lang="zh-CN" altLang="en-US" dirty="0"/>
              <a:t>： </a:t>
            </a:r>
            <a:r>
              <a:rPr lang="en-US" altLang="zh-CN" dirty="0"/>
              <a:t>Centipede</a:t>
            </a:r>
            <a:r>
              <a:rPr lang="zh-CN" altLang="en-US" dirty="0"/>
              <a:t>（蜈蚣）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b="1" dirty="0"/>
              <a:t>Reward</a:t>
            </a:r>
            <a:r>
              <a:rPr lang="zh-CN" altLang="en-US" dirty="0"/>
              <a:t>：</a:t>
            </a:r>
            <a:r>
              <a:rPr lang="en-US" altLang="zh-CN" dirty="0"/>
              <a:t>For each time step, the total reward is the speed reward minus the energy cost and force feedback from the ground</a:t>
            </a:r>
          </a:p>
          <a:p>
            <a:pPr marL="0" indent="0">
              <a:buNone/>
            </a:pPr>
            <a:r>
              <a:rPr lang="en-US" altLang="zh-CN" b="1" dirty="0"/>
              <a:t>	       reward = speed – </a:t>
            </a:r>
            <a:r>
              <a:rPr lang="en-US" altLang="zh-CN" b="1" dirty="0" err="1"/>
              <a:t>energycost</a:t>
            </a:r>
            <a:r>
              <a:rPr lang="en-US" altLang="zh-CN" b="1" dirty="0"/>
              <a:t> – </a:t>
            </a:r>
            <a:r>
              <a:rPr lang="en-US" altLang="zh-CN" b="1" dirty="0" err="1"/>
              <a:t>forcefeedback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Observation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For the joint nodes</a:t>
            </a:r>
            <a:r>
              <a:rPr lang="en-US" altLang="zh-CN" b="1" dirty="0"/>
              <a:t>, angular velocity </a:t>
            </a:r>
            <a:r>
              <a:rPr lang="en-US" altLang="zh-CN" dirty="0"/>
              <a:t>and </a:t>
            </a:r>
            <a:r>
              <a:rPr lang="en-US" altLang="zh-CN" b="1" dirty="0"/>
              <a:t>twist angle force </a:t>
            </a:r>
            <a:r>
              <a:rPr lang="en-US" altLang="zh-CN" dirty="0"/>
              <a:t>are common observations . Optionally the </a:t>
            </a:r>
            <a:r>
              <a:rPr lang="en-US" altLang="zh-CN" b="1" dirty="0"/>
              <a:t>torque(</a:t>
            </a:r>
            <a:r>
              <a:rPr lang="zh-CN" altLang="en-US" b="1" dirty="0"/>
              <a:t>转矩</a:t>
            </a:r>
            <a:r>
              <a:rPr lang="en-US" altLang="zh-CN" b="1" dirty="0"/>
              <a:t>) </a:t>
            </a:r>
            <a:r>
              <a:rPr lang="en-US" altLang="zh-CN" dirty="0"/>
              <a:t>for the hinge joint, </a:t>
            </a:r>
            <a:r>
              <a:rPr lang="en-US" altLang="zh-CN" b="1" dirty="0"/>
              <a:t>and position information </a:t>
            </a:r>
            <a:r>
              <a:rPr lang="en-US" altLang="zh-CN" dirty="0"/>
              <a:t>for the positional joint</a:t>
            </a:r>
          </a:p>
          <a:p>
            <a:r>
              <a:rPr lang="en-US" altLang="zh-CN" dirty="0"/>
              <a:t>For the body nodes, </a:t>
            </a:r>
            <a:r>
              <a:rPr lang="en-US" altLang="zh-CN" b="1" dirty="0"/>
              <a:t>velocity, inertia(</a:t>
            </a:r>
            <a:r>
              <a:rPr lang="zh-CN" altLang="en-US" b="1" dirty="0"/>
              <a:t>惯性</a:t>
            </a:r>
            <a:r>
              <a:rPr lang="en-US" altLang="zh-CN" b="1" dirty="0"/>
              <a:t>), and force </a:t>
            </a:r>
            <a:r>
              <a:rPr lang="en-US" altLang="zh-CN" dirty="0"/>
              <a:t>are common observations</a:t>
            </a:r>
            <a:endParaRPr lang="zh-CN" altLang="en-US" dirty="0"/>
          </a:p>
          <a:p>
            <a:pPr marL="0" indent="0">
              <a:buNone/>
            </a:pPr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pPr marL="3657600" lvl="8" indent="0">
              <a:buNone/>
            </a:pPr>
            <a:endParaRPr lang="en-US" altLang="zh-CN" sz="2400" dirty="0"/>
          </a:p>
          <a:p>
            <a:pPr marL="1828800" lvl="4" indent="0">
              <a:buNone/>
            </a:pPr>
            <a:endParaRPr lang="en-US" altLang="zh-CN" sz="2800" b="1" dirty="0"/>
          </a:p>
          <a:p>
            <a:pPr marL="1828800" lvl="4" indent="0">
              <a:buNone/>
            </a:pPr>
            <a:endParaRPr lang="en-US" altLang="zh-CN" sz="2800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2861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0C8538-5A90-4119-BCA7-D5ED9B2B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Experiments:  </a:t>
            </a:r>
            <a:r>
              <a:rPr lang="en-US" altLang="zh-CN" sz="2400" dirty="0"/>
              <a:t>STRUCTURE TRANSFER LEARNING</a:t>
            </a:r>
            <a:endParaRPr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F1D46-25DB-4836-9119-14AB0780F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>
            <a:normAutofit/>
          </a:bodyPr>
          <a:lstStyle/>
          <a:p>
            <a:r>
              <a:rPr lang="en-US" altLang="zh-CN" b="1" dirty="0"/>
              <a:t>Model</a:t>
            </a:r>
            <a:r>
              <a:rPr lang="en-US" altLang="zh-CN" dirty="0"/>
              <a:t>: Centipede2 Centipede4 Centipede8 Centipede16</a:t>
            </a:r>
          </a:p>
          <a:p>
            <a:r>
              <a:rPr lang="en-US" altLang="zh-CN" b="1" dirty="0"/>
              <a:t>Extra Task</a:t>
            </a:r>
            <a:r>
              <a:rPr lang="en-US" altLang="zh-CN" dirty="0"/>
              <a:t>: </a:t>
            </a:r>
          </a:p>
          <a:p>
            <a:pPr lvl="1"/>
            <a:r>
              <a:rPr lang="en-US" altLang="zh-CN" dirty="0"/>
              <a:t>size transfer: Centipede8 is difficult to train </a:t>
            </a:r>
          </a:p>
          <a:p>
            <a:pPr marL="3657600" lvl="8" indent="0">
              <a:buNone/>
            </a:pPr>
            <a:r>
              <a:rPr lang="en-US" altLang="zh-CN" sz="2400" dirty="0"/>
              <a:t>     4 to 6  6 to 10</a:t>
            </a:r>
          </a:p>
          <a:p>
            <a:pPr lvl="1"/>
            <a:r>
              <a:rPr lang="en-US" altLang="zh-CN" dirty="0"/>
              <a:t>disability transfer: Cripple Centipede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3657600" lvl="8" indent="0">
              <a:buNone/>
            </a:pPr>
            <a:endParaRPr lang="en-US" altLang="zh-CN" sz="2400" dirty="0"/>
          </a:p>
          <a:p>
            <a:pPr marL="1828800" lvl="4" indent="0">
              <a:buNone/>
            </a:pPr>
            <a:endParaRPr lang="en-US" altLang="zh-CN" sz="2800" b="1" dirty="0"/>
          </a:p>
          <a:p>
            <a:pPr marL="1828800" lvl="4" indent="0">
              <a:buNone/>
            </a:pPr>
            <a:endParaRPr lang="en-US" altLang="zh-CN" sz="2800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8491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B9674-105F-400A-84BF-B60F8A7B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CentipedeEight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BFE0079-B0FF-4D4E-A6E1-B509D5654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50" y="1924051"/>
            <a:ext cx="11677650" cy="440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3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A329C-E921-437B-A541-B9E618D5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NerveNet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A605750-C061-4A85-BC01-803193146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263" y="1385888"/>
            <a:ext cx="11529473" cy="428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0C53E-AA4C-469F-9FEE-A0D6360B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NerveNet’s</a:t>
            </a:r>
            <a:r>
              <a:rPr lang="en-US" altLang="zh-CN" dirty="0"/>
              <a:t> ability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42C71A-9763-482F-A40A-8E7D93CEC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1813"/>
            <a:ext cx="10776626" cy="4351338"/>
          </a:xfrm>
        </p:spPr>
        <p:txBody>
          <a:bodyPr/>
          <a:lstStyle/>
          <a:p>
            <a:r>
              <a:rPr lang="en-US" altLang="zh-CN" dirty="0"/>
              <a:t>In transfer: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 err="1"/>
              <a:t>NerveNet</a:t>
            </a:r>
            <a:r>
              <a:rPr lang="en-US" altLang="zh-CN" dirty="0"/>
              <a:t>:  repetitive structure,  reuse the </a:t>
            </a:r>
            <a:r>
              <a:rPr lang="en-US" altLang="zh-CN" b="1" dirty="0"/>
              <a:t>weights of the corresponding joints</a:t>
            </a:r>
            <a:r>
              <a:rPr lang="en-US" altLang="zh-CN" dirty="0"/>
              <a:t> from the small-agent mode</a:t>
            </a:r>
          </a:p>
          <a:p>
            <a:pPr lvl="1"/>
            <a:r>
              <a:rPr lang="en-US" altLang="zh-CN" dirty="0"/>
              <a:t>other MLP based model : reuse the weights from the first hidden layer to the output layer and randomly initialize the weights of the new input layer.</a:t>
            </a:r>
          </a:p>
          <a:p>
            <a:pPr lvl="1"/>
            <a:r>
              <a:rPr lang="en-US" altLang="zh-CN" dirty="0"/>
              <a:t>MLP Activation Assigning (MLPAA): not add or remove any layers, changing the size of the layers</a:t>
            </a:r>
          </a:p>
        </p:txBody>
      </p:sp>
    </p:spTree>
    <p:extLst>
      <p:ext uri="{BB962C8B-B14F-4D97-AF65-F5344CB8AC3E}">
        <p14:creationId xmlns:p14="http://schemas.microsoft.com/office/powerpoint/2010/main" val="3407220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60B266D-6C4F-4F5F-97D8-2FF6AE153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857" y="1105619"/>
            <a:ext cx="8114286" cy="575238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2A8E498-667E-4532-AEAA-B309CBCC9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of fine-tuning for size transfer experiments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801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1935D5-4812-4D53-97D8-21E538586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build a graph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69DCC9F-603F-4CB5-AB2E-AB8AE8477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010" y="2091411"/>
            <a:ext cx="11179979" cy="44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15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912BF-A05B-4F92-9065-F274426C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build a graph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2FEA3DE-E186-421B-8C60-2BDF4AED0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441" y="2177071"/>
            <a:ext cx="10670359" cy="350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61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AF5A2-4E91-4063-88A9-598DB43F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build a graph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8C61A6-99E0-4353-B730-77455602A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96C14D-B026-45B3-A8FC-DE44013AA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203" y="1825625"/>
            <a:ext cx="12393203" cy="412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80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9C9BA6-9C0D-4975-9941-A84899C3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 1: Reinforcement Learning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399128A-83A6-4F5B-8B3C-4592AD12E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0723" y="1424237"/>
            <a:ext cx="9115694" cy="51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97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75522A-0F85-466D-A595-55AA9CF7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build a graph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0A55655-C5B7-4CA0-812A-80290FFBA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2949" y="1535045"/>
            <a:ext cx="8831094" cy="517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07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48541F-0C09-4D7E-BB92-911D2516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build a graph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0990103-1B74-4EBC-9447-ACEB40FB7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342" y="1690688"/>
            <a:ext cx="10909316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65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B07B2-7B6D-4190-8857-7BFABD5DD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build a graph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25B2A4F-0070-4B4C-A041-806EC6C88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287" y="2190905"/>
            <a:ext cx="8603942" cy="430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534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33E198-1D7C-4CF6-BE02-90C3331F6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6E8CC5-9107-4CDC-9957-270EB722F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《NERVENET: LEARNING STRUCTURED POLICY WITH GRAPH NEURAL NETWORKS》 </a:t>
            </a:r>
            <a:r>
              <a:rPr lang="en-US" altLang="zh-CN" sz="2400" dirty="0" err="1"/>
              <a:t>TingwuWang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Renjie</a:t>
            </a:r>
            <a:r>
              <a:rPr lang="en-US" altLang="zh-CN" sz="2400" dirty="0"/>
              <a:t> Liao, Jimmy Ba &amp; </a:t>
            </a:r>
            <a:r>
              <a:rPr lang="en-US" altLang="zh-CN" sz="2400" dirty="0" err="1"/>
              <a:t>Sanja</a:t>
            </a:r>
            <a:r>
              <a:rPr lang="en-US" altLang="zh-CN" sz="2400" dirty="0"/>
              <a:t> Fidler</a:t>
            </a:r>
          </a:p>
          <a:p>
            <a:r>
              <a:rPr lang="en-US" altLang="zh-CN" sz="2400" dirty="0">
                <a:hlinkClick r:id="rId2"/>
              </a:rPr>
              <a:t>http://www.cs.toronto.edu/~tingwuwang/nervenet.html</a:t>
            </a:r>
            <a:endParaRPr lang="en-US" altLang="zh-CN" sz="2400" dirty="0"/>
          </a:p>
          <a:p>
            <a:r>
              <a:rPr lang="en-US" altLang="zh-CN" sz="2400" dirty="0"/>
              <a:t> DGL graph </a:t>
            </a:r>
            <a:r>
              <a:rPr lang="zh-CN" altLang="en-US" sz="2400" dirty="0"/>
              <a:t>框架 </a:t>
            </a:r>
            <a:r>
              <a:rPr lang="en-US" altLang="zh-CN" sz="2400" dirty="0">
                <a:hlinkClick r:id="rId3"/>
              </a:rPr>
              <a:t>https://docs.dgl.ai/tutorials/basics/1_first.html</a:t>
            </a:r>
            <a:endParaRPr lang="en-US" altLang="zh-CN" sz="2400" dirty="0"/>
          </a:p>
          <a:p>
            <a:r>
              <a:rPr lang="en-US" altLang="zh-CN" dirty="0"/>
              <a:t>《Playing Atari with Deep Reinforcement Learning》</a:t>
            </a:r>
            <a:endParaRPr lang="zh-CN" altLang="en-US" sz="2400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25401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1092B-823C-4059-B305-55787F8D6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 2: Graph Neural Network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E56651-6C86-4863-9C3A-F9C571662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75566"/>
          </a:xfrm>
        </p:spPr>
        <p:txBody>
          <a:bodyPr>
            <a:normAutofit/>
          </a:bodyPr>
          <a:lstStyle/>
          <a:p>
            <a:r>
              <a:rPr lang="en-US" altLang="zh-CN" dirty="0"/>
              <a:t>DGL </a:t>
            </a:r>
            <a:r>
              <a:rPr lang="en-US" altLang="zh-CN" dirty="0">
                <a:hlinkClick r:id="rId3"/>
              </a:rPr>
              <a:t>https://docs.dgl.ai/install/index.html</a:t>
            </a:r>
            <a:endParaRPr lang="en-US" altLang="zh-CN" dirty="0"/>
          </a:p>
          <a:p>
            <a:r>
              <a:rPr lang="en-US" altLang="zh-CN" dirty="0"/>
              <a:t>Graph Deep Learning  framework</a:t>
            </a:r>
          </a:p>
          <a:p>
            <a:r>
              <a:rPr lang="en-US" altLang="zh-CN" b="1" dirty="0"/>
              <a:t>Problem description</a:t>
            </a:r>
          </a:p>
          <a:p>
            <a:pPr lvl="1"/>
            <a:r>
              <a:rPr lang="en-US" altLang="zh-CN" dirty="0"/>
              <a:t> “Zachary’s karate club” problem</a:t>
            </a:r>
          </a:p>
          <a:p>
            <a:pPr lvl="1"/>
            <a:r>
              <a:rPr lang="en-US" altLang="zh-CN" dirty="0"/>
              <a:t> The club later divides into two</a:t>
            </a:r>
          </a:p>
          <a:p>
            <a:pPr marL="457200" lvl="1" indent="0">
              <a:buNone/>
            </a:pPr>
            <a:r>
              <a:rPr lang="en-US" altLang="zh-CN" dirty="0"/>
              <a:t>communities led by the instructor </a:t>
            </a:r>
          </a:p>
          <a:p>
            <a:pPr marL="457200" lvl="1" indent="0">
              <a:buNone/>
            </a:pPr>
            <a:r>
              <a:rPr lang="en-US" altLang="zh-CN" dirty="0"/>
              <a:t>(node 0) and the club president </a:t>
            </a:r>
          </a:p>
          <a:p>
            <a:pPr marL="457200" lvl="1" indent="0">
              <a:buNone/>
            </a:pPr>
            <a:r>
              <a:rPr lang="en-US" altLang="zh-CN" dirty="0"/>
              <a:t>(node 33)</a:t>
            </a:r>
          </a:p>
          <a:p>
            <a:pPr marL="457200" lvl="1" indent="0">
              <a:buNone/>
            </a:pPr>
            <a:r>
              <a:rPr lang="en-US" altLang="zh-CN" b="1" dirty="0"/>
              <a:t>Task</a:t>
            </a:r>
          </a:p>
          <a:p>
            <a:pPr marL="457200" lvl="1" indent="0">
              <a:buNone/>
            </a:pPr>
            <a:r>
              <a:rPr lang="en-US" altLang="zh-CN" dirty="0"/>
              <a:t>The task is to predict which side</a:t>
            </a:r>
          </a:p>
          <a:p>
            <a:pPr marL="457200" lvl="1" indent="0">
              <a:buNone/>
            </a:pPr>
            <a:r>
              <a:rPr lang="en-US" altLang="zh-CN" dirty="0"/>
              <a:t> (0 or 33) each member tends</a:t>
            </a:r>
          </a:p>
          <a:p>
            <a:pPr marL="457200" lvl="1" indent="0">
              <a:buNone/>
            </a:pPr>
            <a:r>
              <a:rPr lang="en-US" altLang="zh-CN" dirty="0"/>
              <a:t> to join given the social network itself</a:t>
            </a:r>
            <a:endParaRPr lang="en-US" altLang="zh-CN" b="1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01DAA4-A527-4848-A8D6-E055F4D00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619" y="2734191"/>
            <a:ext cx="5752381" cy="4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0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E41FE-4C9C-4948-9A0B-74D3AF91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 2: Graph Neural Network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25446A4-F198-4444-BB05-45FDA040D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97076" y="1386584"/>
            <a:ext cx="6609694" cy="53008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B841FD5-11D9-417C-8757-9747FAE59C18}"/>
              </a:ext>
            </a:extLst>
          </p:cNvPr>
          <p:cNvSpPr txBox="1"/>
          <p:nvPr/>
        </p:nvSpPr>
        <p:spPr>
          <a:xfrm>
            <a:off x="838200" y="2062264"/>
            <a:ext cx="3358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1.init graph</a:t>
            </a:r>
            <a:endParaRPr lang="zh-CN" altLang="en-US" sz="40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6DBCF3-145B-4AC8-BCD7-5A864285E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402" y="1284034"/>
            <a:ext cx="6419048" cy="4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1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3860B-453B-47A2-A5A3-E687F58C4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 2: Graph Neural Network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D6DF83-BA81-4B25-873C-535933542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400" b="1" dirty="0"/>
              <a:t>2.add feature vector </a:t>
            </a:r>
            <a:endParaRPr lang="zh-CN" altLang="en-US" sz="4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6F4963-F2C0-43CD-B53C-3F55D05C2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561" y="1476602"/>
            <a:ext cx="3720535" cy="8543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542A0C-A2B8-4E9A-BCE6-9D2CF0B84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202" y="2403997"/>
            <a:ext cx="6003692" cy="14322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7686116-7C40-4754-8214-0513A0F25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133" y="4648650"/>
            <a:ext cx="9406863" cy="20449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0EFDBE-9E48-4557-9EB0-E31DB1B7D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0205" y="3499857"/>
            <a:ext cx="3905795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58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953E08-EF83-4144-9D05-E70A9F5C7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 2: Graph Neural Network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E2FCCF6-CB5E-4D32-A293-CBBCDA301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04660" y="1765231"/>
            <a:ext cx="5643353" cy="4087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3FAC36-3F61-47AC-9FB7-3B550FA29BA7}"/>
              </a:ext>
            </a:extLst>
          </p:cNvPr>
          <p:cNvSpPr txBox="1"/>
          <p:nvPr/>
        </p:nvSpPr>
        <p:spPr>
          <a:xfrm>
            <a:off x="175098" y="1984444"/>
            <a:ext cx="4669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3. GCN process</a:t>
            </a:r>
            <a:endParaRPr lang="zh-CN" altLang="en-US" sz="40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D0C41B-8A4D-48B1-8139-147C17C5C22D}"/>
              </a:ext>
            </a:extLst>
          </p:cNvPr>
          <p:cNvSpPr txBox="1"/>
          <p:nvPr/>
        </p:nvSpPr>
        <p:spPr>
          <a:xfrm>
            <a:off x="115406" y="3034520"/>
            <a:ext cx="50712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1.At layer   , each node      carries a feature vector  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2.Each layer of the GCN tries to aggregate the features from      where      are neighborhood nodes to    into the next layer representation at    . This is followed by an affine transformation with some non-linearity.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32A51F-45F0-4F51-AB6E-51A9689E7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416" y="3013050"/>
            <a:ext cx="183841" cy="3111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48CCA3-8BA0-42A9-913D-62D6C79D4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7830" y="2937433"/>
            <a:ext cx="282612" cy="3867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F8E272E-BC4A-44A3-8EDA-E51D896A1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120" y="3302695"/>
            <a:ext cx="452976" cy="5490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C9B431-7BB9-46C7-9903-BC0E26E88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4096" y="4417136"/>
            <a:ext cx="225594" cy="3867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6C8990D-26FF-4885-BC46-DC0A084A05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7520" y="4417137"/>
            <a:ext cx="229175" cy="3867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A2CCA67-88B8-4409-B957-A965B4DDE4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811" y="4700336"/>
            <a:ext cx="225594" cy="3242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C03C9B9-C5C6-40FA-B44A-B735D4955D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4365" y="4650149"/>
            <a:ext cx="452976" cy="42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64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790A61-A8F9-4DF4-8840-A43C9D20F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 2: Graph Neural Network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336A708-F9CD-43A2-8058-3671EF883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307" y="1544773"/>
            <a:ext cx="9051460" cy="531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61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1956</Words>
  <Application>Microsoft Office PowerPoint</Application>
  <PresentationFormat>宽屏</PresentationFormat>
  <Paragraphs>282</Paragraphs>
  <Slides>43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9" baseType="lpstr">
      <vt:lpstr>CMMI10</vt:lpstr>
      <vt:lpstr>NimbusRomNo9L-Regu</vt:lpstr>
      <vt:lpstr>等线</vt:lpstr>
      <vt:lpstr>等线 Light</vt:lpstr>
      <vt:lpstr>Arial</vt:lpstr>
      <vt:lpstr>Office 主题​​</vt:lpstr>
      <vt:lpstr>NERVENET</vt:lpstr>
      <vt:lpstr>Outline</vt:lpstr>
      <vt:lpstr>Review 1: Reinforcement Learning</vt:lpstr>
      <vt:lpstr>Review 1: Reinforcement Learning</vt:lpstr>
      <vt:lpstr>Review 2: Graph Neural Network</vt:lpstr>
      <vt:lpstr>Review 2: Graph Neural Network</vt:lpstr>
      <vt:lpstr>Review 2: Graph Neural Network</vt:lpstr>
      <vt:lpstr>Review 2: Graph Neural Network</vt:lpstr>
      <vt:lpstr>Review 2: Graph Neural Network</vt:lpstr>
      <vt:lpstr>Review 2: Graph Neural Network</vt:lpstr>
      <vt:lpstr>Review 2: Graph Neural Network</vt:lpstr>
      <vt:lpstr>Review 2: Graph Neural Network</vt:lpstr>
      <vt:lpstr>Review 2: Graph Neural Network</vt:lpstr>
      <vt:lpstr>Background 1: Structured Policy</vt:lpstr>
      <vt:lpstr>Background 2: Structure Transfer Learning</vt:lpstr>
      <vt:lpstr>NerveNet :</vt:lpstr>
      <vt:lpstr>Paper Aim: http://www.cs.toronto.edu/~tingwuwang/nervenet.html</vt:lpstr>
      <vt:lpstr>Presentation</vt:lpstr>
      <vt:lpstr>Notation</vt:lpstr>
      <vt:lpstr>Graph Construction</vt:lpstr>
      <vt:lpstr>NerveNet as Policy Network :</vt:lpstr>
      <vt:lpstr>Graph Construction : 1.Input Model</vt:lpstr>
      <vt:lpstr>Graph Construction : 2. Propagation Model</vt:lpstr>
      <vt:lpstr>Graph Construction : 2. Propagation Model</vt:lpstr>
      <vt:lpstr>Graph Construction : 2. Propagation Model</vt:lpstr>
      <vt:lpstr>Graph Construction : 2. Propagation Model</vt:lpstr>
      <vt:lpstr>Graph Construction : 3. Output Model</vt:lpstr>
      <vt:lpstr>Graph Construction :3. Output Model</vt:lpstr>
      <vt:lpstr>Summarization to get policy</vt:lpstr>
      <vt:lpstr>4. Learning Process</vt:lpstr>
      <vt:lpstr>Experiments:  STRUCTURE TRANSFER LEARNING</vt:lpstr>
      <vt:lpstr>Experiments:  STRUCTURE TRANSFER LEARNING</vt:lpstr>
      <vt:lpstr>CentipedeEight</vt:lpstr>
      <vt:lpstr>NerveNet</vt:lpstr>
      <vt:lpstr>NerveNet’s ability</vt:lpstr>
      <vt:lpstr>Results of fine-tuning for size transfer experiments</vt:lpstr>
      <vt:lpstr>How to build a graph</vt:lpstr>
      <vt:lpstr>How to build a graph</vt:lpstr>
      <vt:lpstr>How to build a graph</vt:lpstr>
      <vt:lpstr>How to build a graph</vt:lpstr>
      <vt:lpstr>How to build a graph</vt:lpstr>
      <vt:lpstr>How to build a graph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NERVENET</dc:title>
  <dc:creator>Zhang Oanakiaja</dc:creator>
  <cp:lastModifiedBy>Zhang Oanakiaja</cp:lastModifiedBy>
  <cp:revision>145</cp:revision>
  <dcterms:created xsi:type="dcterms:W3CDTF">2019-10-31T01:06:10Z</dcterms:created>
  <dcterms:modified xsi:type="dcterms:W3CDTF">2019-11-06T09:41:39Z</dcterms:modified>
</cp:coreProperties>
</file>